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130556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2"/>
  </p:normalViewPr>
  <p:slideViewPr>
    <p:cSldViewPr snapToGrid="0" snapToObjects="1">
      <p:cViewPr>
        <p:scale>
          <a:sx n="92" d="100"/>
          <a:sy n="92" d="100"/>
        </p:scale>
        <p:origin x="440" y="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950" y="1122363"/>
            <a:ext cx="97917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1950" y="3602038"/>
            <a:ext cx="97917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5529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9730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914" y="365125"/>
            <a:ext cx="2815114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7573" y="365125"/>
            <a:ext cx="8282146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3815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9232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773" y="1709739"/>
            <a:ext cx="1126045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0773" y="4589464"/>
            <a:ext cx="1126045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7251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7573" y="1825625"/>
            <a:ext cx="554863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9398" y="1825625"/>
            <a:ext cx="554863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04790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3" y="365126"/>
            <a:ext cx="11260455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9274" y="1681163"/>
            <a:ext cx="55231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274" y="2505075"/>
            <a:ext cx="5523130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9398" y="1681163"/>
            <a:ext cx="55503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9398" y="2505075"/>
            <a:ext cx="5550330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09335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9833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24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4" y="457200"/>
            <a:ext cx="421077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0330" y="987426"/>
            <a:ext cx="660939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9274" y="2057400"/>
            <a:ext cx="421077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4206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4" y="457200"/>
            <a:ext cx="421077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0330" y="987426"/>
            <a:ext cx="6609398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9274" y="2057400"/>
            <a:ext cx="421077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60988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7573" y="365126"/>
            <a:ext cx="112604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7573" y="1825625"/>
            <a:ext cx="1126045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7573" y="6356351"/>
            <a:ext cx="2937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0DB66-F72E-BD40-9870-4717BC9832D9}" type="datetimeFigureOut">
              <a:rPr lang="pt-PT" smtClean="0"/>
              <a:t>07/08/19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24668" y="6356351"/>
            <a:ext cx="4406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20518" y="6356351"/>
            <a:ext cx="2937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85014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7ABBCCE7-5E52-0942-81DA-5A90D48F6921}"/>
              </a:ext>
            </a:extLst>
          </p:cNvPr>
          <p:cNvSpPr/>
          <p:nvPr/>
        </p:nvSpPr>
        <p:spPr>
          <a:xfrm>
            <a:off x="318655" y="180109"/>
            <a:ext cx="9795163" cy="6210405"/>
          </a:xfrm>
          <a:prstGeom prst="roundRect">
            <a:avLst>
              <a:gd name="adj" fmla="val 3060"/>
            </a:avLst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1CB7D27-C5CC-724C-B2F8-3009968BC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13" r="52297" b="50000"/>
          <a:stretch/>
        </p:blipFill>
        <p:spPr>
          <a:xfrm>
            <a:off x="7831677" y="876359"/>
            <a:ext cx="1960326" cy="192834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1810C0B-E497-1A4F-9145-37463E043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90" t="56277" b="1629"/>
          <a:stretch/>
        </p:blipFill>
        <p:spPr>
          <a:xfrm>
            <a:off x="3672348" y="4069810"/>
            <a:ext cx="2380909" cy="187200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C9D457F-1458-DA4C-AFF4-63AE9FB00AA3}"/>
              </a:ext>
            </a:extLst>
          </p:cNvPr>
          <p:cNvSpPr txBox="1"/>
          <p:nvPr/>
        </p:nvSpPr>
        <p:spPr>
          <a:xfrm>
            <a:off x="7817539" y="260251"/>
            <a:ext cx="18364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/>
              <a:t>Late </a:t>
            </a:r>
            <a:r>
              <a:rPr lang="pt-PT" b="1" dirty="0" err="1"/>
              <a:t>Verliger</a:t>
            </a:r>
            <a:endParaRPr lang="pt-PT" b="1" dirty="0"/>
          </a:p>
          <a:p>
            <a:pPr algn="ctr"/>
            <a:r>
              <a:rPr lang="pt-PT" sz="1200" dirty="0"/>
              <a:t>(</a:t>
            </a:r>
            <a:r>
              <a:rPr lang="pt-PT" sz="1200" dirty="0" err="1"/>
              <a:t>posttorsional</a:t>
            </a:r>
            <a:r>
              <a:rPr lang="pt-PT" sz="1200" dirty="0"/>
              <a:t> larval </a:t>
            </a:r>
            <a:r>
              <a:rPr lang="pt-PT" sz="1200" dirty="0" err="1"/>
              <a:t>stage</a:t>
            </a:r>
            <a:r>
              <a:rPr lang="pt-PT" sz="1200" dirty="0"/>
              <a:t>)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7CB334B2-83E0-A14A-BE63-2366BEAB75BC}"/>
              </a:ext>
            </a:extLst>
          </p:cNvPr>
          <p:cNvSpPr/>
          <p:nvPr/>
        </p:nvSpPr>
        <p:spPr>
          <a:xfrm>
            <a:off x="3937561" y="3707574"/>
            <a:ext cx="1782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b="1" dirty="0">
                <a:latin typeface="Times" pitchFamily="2" charset="0"/>
              </a:rPr>
              <a:t>Juvenil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20CA1BF-EF39-ED41-9E0C-1A2B3754D5A3}"/>
              </a:ext>
            </a:extLst>
          </p:cNvPr>
          <p:cNvSpPr txBox="1"/>
          <p:nvPr/>
        </p:nvSpPr>
        <p:spPr>
          <a:xfrm>
            <a:off x="6150805" y="282820"/>
            <a:ext cx="14448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Early</a:t>
            </a:r>
            <a:r>
              <a:rPr lang="pt-PT" b="1" dirty="0"/>
              <a:t> </a:t>
            </a:r>
            <a:r>
              <a:rPr lang="pt-PT" b="1" dirty="0" err="1"/>
              <a:t>Verliger</a:t>
            </a:r>
            <a:endParaRPr lang="pt-PT" b="1" dirty="0"/>
          </a:p>
          <a:p>
            <a:pPr algn="ctr"/>
            <a:r>
              <a:rPr lang="pt-PT" sz="1200" dirty="0"/>
              <a:t>(</a:t>
            </a:r>
            <a:r>
              <a:rPr lang="pt-PT" sz="1200" dirty="0" err="1"/>
              <a:t>before</a:t>
            </a:r>
            <a:r>
              <a:rPr lang="pt-PT" sz="1200" dirty="0"/>
              <a:t> </a:t>
            </a:r>
            <a:r>
              <a:rPr lang="pt-PT" sz="1200" dirty="0" err="1"/>
              <a:t>torsion</a:t>
            </a:r>
            <a:r>
              <a:rPr lang="pt-PT" sz="1200" dirty="0"/>
              <a:t>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51F2029-7185-9D41-AE3E-2D8D8CED62AD}"/>
              </a:ext>
            </a:extLst>
          </p:cNvPr>
          <p:cNvSpPr txBox="1"/>
          <p:nvPr/>
        </p:nvSpPr>
        <p:spPr>
          <a:xfrm>
            <a:off x="3293407" y="328987"/>
            <a:ext cx="1396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Trochophore</a:t>
            </a:r>
            <a:endParaRPr lang="pt-PT" b="1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CF512748-6081-984D-865F-1FE25EB01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29" t="4613" b="50000"/>
          <a:stretch/>
        </p:blipFill>
        <p:spPr>
          <a:xfrm>
            <a:off x="2969721" y="916188"/>
            <a:ext cx="1956596" cy="181939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E34BF10-7E4A-424E-AB77-38CB679456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0186" b="70795"/>
          <a:stretch/>
        </p:blipFill>
        <p:spPr>
          <a:xfrm>
            <a:off x="513054" y="913763"/>
            <a:ext cx="1709029" cy="1819394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B41FDD5E-8861-5F40-BF40-7957F5CDC131}"/>
              </a:ext>
            </a:extLst>
          </p:cNvPr>
          <p:cNvSpPr txBox="1"/>
          <p:nvPr/>
        </p:nvSpPr>
        <p:spPr>
          <a:xfrm>
            <a:off x="1073352" y="467486"/>
            <a:ext cx="588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EGG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A74F3C8-582D-0140-A405-F77DC74B4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4969" y="928412"/>
            <a:ext cx="1848896" cy="1824244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41F537E-ACA8-7B45-9C0A-A8E17B0CD9B2}"/>
              </a:ext>
            </a:extLst>
          </p:cNvPr>
          <p:cNvSpPr/>
          <p:nvPr/>
        </p:nvSpPr>
        <p:spPr>
          <a:xfrm>
            <a:off x="10220402" y="1969054"/>
            <a:ext cx="2380908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b="1" dirty="0">
                <a:latin typeface="Times" pitchFamily="2" charset="0"/>
              </a:rPr>
              <a:t>Abbreviations:</a:t>
            </a:r>
            <a:endParaRPr lang="en-GB" sz="1100" dirty="0">
              <a:latin typeface="Times" pitchFamily="2" charset="0"/>
            </a:endParaRPr>
          </a:p>
          <a:p>
            <a:r>
              <a:rPr lang="en-GB" sz="1100" dirty="0">
                <a:latin typeface="Times" pitchFamily="2" charset="0"/>
              </a:rPr>
              <a:t>act, apical ciliary tuft; </a:t>
            </a:r>
          </a:p>
          <a:p>
            <a:r>
              <a:rPr lang="en-GB" sz="1100" dirty="0" err="1">
                <a:latin typeface="Times" pitchFamily="2" charset="0"/>
              </a:rPr>
              <a:t>alr</a:t>
            </a:r>
            <a:r>
              <a:rPr lang="en-GB" sz="1100" dirty="0">
                <a:latin typeface="Times" pitchFamily="2" charset="0"/>
              </a:rPr>
              <a:t>, accessory larval retractor; </a:t>
            </a:r>
          </a:p>
          <a:p>
            <a:r>
              <a:rPr lang="en-GB" sz="1100" dirty="0">
                <a:latin typeface="Times" pitchFamily="2" charset="0"/>
              </a:rPr>
              <a:t>ft, anlage of foot; </a:t>
            </a:r>
          </a:p>
          <a:p>
            <a:r>
              <a:rPr lang="en-GB" sz="1100" dirty="0" err="1">
                <a:latin typeface="Times" pitchFamily="2" charset="0"/>
              </a:rPr>
              <a:t>Hpf</a:t>
            </a:r>
            <a:r>
              <a:rPr lang="en-GB" sz="1100" dirty="0">
                <a:latin typeface="Times" pitchFamily="2" charset="0"/>
              </a:rPr>
              <a:t>, hours post fertilization</a:t>
            </a:r>
          </a:p>
          <a:p>
            <a:r>
              <a:rPr lang="en-GB" sz="1100" dirty="0" err="1">
                <a:latin typeface="Times" pitchFamily="2" charset="0"/>
              </a:rPr>
              <a:t>lmf</a:t>
            </a:r>
            <a:r>
              <a:rPr lang="en-GB" sz="1100" dirty="0">
                <a:latin typeface="Times" pitchFamily="2" charset="0"/>
              </a:rPr>
              <a:t>, longitudinal mantle fibres, </a:t>
            </a:r>
          </a:p>
          <a:p>
            <a:r>
              <a:rPr lang="en-GB" sz="1100" dirty="0" err="1">
                <a:latin typeface="Times" pitchFamily="2" charset="0"/>
              </a:rPr>
              <a:t>lsm</a:t>
            </a:r>
            <a:r>
              <a:rPr lang="en-GB" sz="1100" dirty="0">
                <a:latin typeface="Times" pitchFamily="2" charset="0"/>
              </a:rPr>
              <a:t>, left shell muscle, </a:t>
            </a:r>
          </a:p>
          <a:p>
            <a:r>
              <a:rPr lang="en-GB" sz="1100" dirty="0">
                <a:latin typeface="Times" pitchFamily="2" charset="0"/>
              </a:rPr>
              <a:t>mf, mantle fold; </a:t>
            </a:r>
          </a:p>
          <a:p>
            <a:r>
              <a:rPr lang="en-GB" sz="1100" dirty="0" err="1">
                <a:latin typeface="Times" pitchFamily="2" charset="0"/>
              </a:rPr>
              <a:t>mlr</a:t>
            </a:r>
            <a:r>
              <a:rPr lang="en-GB" sz="1100" dirty="0">
                <a:latin typeface="Times" pitchFamily="2" charset="0"/>
              </a:rPr>
              <a:t>, main larval retractor; </a:t>
            </a:r>
          </a:p>
          <a:p>
            <a:r>
              <a:rPr lang="en-GB" sz="1100" dirty="0">
                <a:latin typeface="Times" pitchFamily="2" charset="0"/>
              </a:rPr>
              <a:t>op, operculum; </a:t>
            </a:r>
          </a:p>
          <a:p>
            <a:r>
              <a:rPr lang="en-GB" sz="1100" dirty="0" err="1">
                <a:latin typeface="Times" pitchFamily="2" charset="0"/>
              </a:rPr>
              <a:t>pt</a:t>
            </a:r>
            <a:r>
              <a:rPr lang="en-GB" sz="1100" dirty="0">
                <a:latin typeface="Times" pitchFamily="2" charset="0"/>
              </a:rPr>
              <a:t>, prototroch.</a:t>
            </a:r>
          </a:p>
          <a:p>
            <a:r>
              <a:rPr lang="en-GB" sz="1100" dirty="0">
                <a:latin typeface="Times" pitchFamily="2" charset="0"/>
              </a:rPr>
              <a:t>pp, pedal plexus, </a:t>
            </a:r>
          </a:p>
          <a:p>
            <a:r>
              <a:rPr lang="en-GB" sz="1100" dirty="0" err="1">
                <a:latin typeface="Times" pitchFamily="2" charset="0"/>
              </a:rPr>
              <a:t>rsm</a:t>
            </a:r>
            <a:r>
              <a:rPr lang="en-GB" sz="1100" dirty="0">
                <a:latin typeface="Times" pitchFamily="2" charset="0"/>
              </a:rPr>
              <a:t>, right shell muscle, </a:t>
            </a:r>
          </a:p>
          <a:p>
            <a:r>
              <a:rPr lang="en-GB" sz="1100" dirty="0" err="1">
                <a:latin typeface="Times" pitchFamily="2" charset="0"/>
              </a:rPr>
              <a:t>te</a:t>
            </a:r>
            <a:r>
              <a:rPr lang="en-GB" sz="1100" dirty="0">
                <a:latin typeface="Times" pitchFamily="2" charset="0"/>
              </a:rPr>
              <a:t>, cephalic tentacle, </a:t>
            </a:r>
          </a:p>
          <a:p>
            <a:r>
              <a:rPr lang="en-GB" sz="1100" dirty="0" err="1">
                <a:latin typeface="Times" pitchFamily="2" charset="0"/>
              </a:rPr>
              <a:t>tmf</a:t>
            </a:r>
            <a:r>
              <a:rPr lang="en-GB" sz="1100" dirty="0">
                <a:latin typeface="Times" pitchFamily="2" charset="0"/>
              </a:rPr>
              <a:t>, transversal mantle fibres, </a:t>
            </a:r>
          </a:p>
          <a:p>
            <a:r>
              <a:rPr lang="en-GB" sz="1100" dirty="0" err="1">
                <a:latin typeface="Times" pitchFamily="2" charset="0"/>
              </a:rPr>
              <a:t>vh</a:t>
            </a:r>
            <a:r>
              <a:rPr lang="en-GB" sz="1100" dirty="0">
                <a:latin typeface="Times" pitchFamily="2" charset="0"/>
              </a:rPr>
              <a:t>, visceral hump, </a:t>
            </a:r>
          </a:p>
          <a:p>
            <a:r>
              <a:rPr lang="en-GB" sz="1100" dirty="0" err="1">
                <a:latin typeface="Times" pitchFamily="2" charset="0"/>
              </a:rPr>
              <a:t>vr</a:t>
            </a:r>
            <a:r>
              <a:rPr lang="en-GB" sz="1100" dirty="0">
                <a:latin typeface="Times" pitchFamily="2" charset="0"/>
              </a:rPr>
              <a:t>, velum (muscle)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E738BAC-1384-3E41-906C-80B7819B6F76}"/>
              </a:ext>
            </a:extLst>
          </p:cNvPr>
          <p:cNvSpPr txBox="1"/>
          <p:nvPr/>
        </p:nvSpPr>
        <p:spPr>
          <a:xfrm>
            <a:off x="6835222" y="3724940"/>
            <a:ext cx="21913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Metamorphosis</a:t>
            </a:r>
            <a:endParaRPr lang="pt-PT" sz="1200" dirty="0"/>
          </a:p>
          <a:p>
            <a:pPr algn="ctr"/>
            <a:r>
              <a:rPr lang="pt-PT" sz="1200" dirty="0" err="1"/>
              <a:t>Defined</a:t>
            </a:r>
            <a:r>
              <a:rPr lang="pt-PT" sz="1200" dirty="0"/>
              <a:t> </a:t>
            </a:r>
            <a:r>
              <a:rPr lang="pt-PT" sz="1200" dirty="0" err="1"/>
              <a:t>by</a:t>
            </a:r>
            <a:r>
              <a:rPr lang="pt-PT" sz="1200" dirty="0"/>
              <a:t> </a:t>
            </a:r>
            <a:r>
              <a:rPr lang="pt-PT" sz="1200" dirty="0" err="1"/>
              <a:t>the</a:t>
            </a:r>
            <a:r>
              <a:rPr lang="pt-PT" sz="1200" dirty="0"/>
              <a:t>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200" dirty="0" err="1"/>
              <a:t>reduction</a:t>
            </a:r>
            <a:r>
              <a:rPr lang="pt-PT" sz="1200" dirty="0"/>
              <a:t> (</a:t>
            </a:r>
            <a:r>
              <a:rPr lang="pt-PT" sz="1200" dirty="0" err="1"/>
              <a:t>loss</a:t>
            </a:r>
            <a:r>
              <a:rPr lang="pt-PT" sz="1200" dirty="0"/>
              <a:t>) </a:t>
            </a:r>
            <a:r>
              <a:rPr lang="pt-PT" sz="1200" dirty="0" err="1"/>
              <a:t>of</a:t>
            </a:r>
            <a:r>
              <a:rPr lang="pt-PT" sz="1200" dirty="0"/>
              <a:t> </a:t>
            </a:r>
            <a:r>
              <a:rPr lang="pt-PT" sz="1200" dirty="0" err="1"/>
              <a:t>the</a:t>
            </a:r>
            <a:r>
              <a:rPr lang="pt-PT" sz="1200" dirty="0"/>
              <a:t> velum.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200" dirty="0" err="1"/>
              <a:t>presence</a:t>
            </a:r>
            <a:r>
              <a:rPr lang="pt-PT" sz="1200" dirty="0"/>
              <a:t> </a:t>
            </a:r>
            <a:r>
              <a:rPr lang="pt-PT" sz="1200" dirty="0" err="1"/>
              <a:t>of</a:t>
            </a:r>
            <a:r>
              <a:rPr lang="pt-PT" sz="1200" dirty="0"/>
              <a:t> </a:t>
            </a:r>
            <a:r>
              <a:rPr lang="pt-PT" sz="1200" dirty="0" err="1"/>
              <a:t>food</a:t>
            </a:r>
            <a:r>
              <a:rPr lang="pt-PT" sz="1200" dirty="0"/>
              <a:t> in </a:t>
            </a:r>
            <a:r>
              <a:rPr lang="pt-PT" sz="1200" dirty="0" err="1"/>
              <a:t>the</a:t>
            </a:r>
            <a:r>
              <a:rPr lang="pt-PT" sz="1200" dirty="0"/>
              <a:t> </a:t>
            </a:r>
            <a:r>
              <a:rPr lang="pt-PT" sz="1200" dirty="0" err="1"/>
              <a:t>gut</a:t>
            </a:r>
            <a:r>
              <a:rPr lang="pt-PT" sz="1200" dirty="0"/>
              <a:t>.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B7ACFBA-5EC2-5547-9288-8402843E23C8}"/>
              </a:ext>
            </a:extLst>
          </p:cNvPr>
          <p:cNvSpPr/>
          <p:nvPr/>
        </p:nvSpPr>
        <p:spPr>
          <a:xfrm>
            <a:off x="160971" y="3621935"/>
            <a:ext cx="243493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b="1" dirty="0" err="1">
                <a:latin typeface="Times" pitchFamily="2" charset="0"/>
              </a:rPr>
              <a:t>Adult</a:t>
            </a:r>
            <a:endParaRPr lang="pt-PT" b="1" dirty="0">
              <a:latin typeface="Times" pitchFamily="2" charset="0"/>
            </a:endParaRPr>
          </a:p>
          <a:p>
            <a:pPr algn="ctr"/>
            <a:r>
              <a:rPr lang="pt-PT" sz="1200" b="1" dirty="0" err="1">
                <a:latin typeface="Times" pitchFamily="2" charset="0"/>
              </a:rPr>
              <a:t>S</a:t>
            </a:r>
            <a:r>
              <a:rPr lang="pt-PT" sz="1200" dirty="0" err="1"/>
              <a:t>ize</a:t>
            </a:r>
            <a:r>
              <a:rPr lang="pt-PT" sz="1200" dirty="0"/>
              <a:t> </a:t>
            </a:r>
            <a:r>
              <a:rPr lang="pt-PT" sz="1200" dirty="0" err="1"/>
              <a:t>at</a:t>
            </a:r>
            <a:r>
              <a:rPr lang="pt-PT" sz="1200" dirty="0"/>
              <a:t> </a:t>
            </a:r>
            <a:r>
              <a:rPr lang="pt-PT" sz="1200" dirty="0" err="1"/>
              <a:t>first</a:t>
            </a:r>
            <a:r>
              <a:rPr lang="pt-PT" sz="1200" dirty="0"/>
              <a:t> </a:t>
            </a:r>
            <a:r>
              <a:rPr lang="pt-PT" sz="1200" dirty="0" err="1"/>
              <a:t>maturity</a:t>
            </a:r>
            <a:r>
              <a:rPr lang="pt-PT" sz="1200" dirty="0"/>
              <a:t> = 37.5mm</a:t>
            </a:r>
          </a:p>
          <a:p>
            <a:pPr algn="ctr"/>
            <a:r>
              <a:rPr lang="pt-PT" sz="1200" dirty="0"/>
              <a:t>Age </a:t>
            </a:r>
            <a:r>
              <a:rPr lang="pt-PT" sz="1200" dirty="0" err="1"/>
              <a:t>at</a:t>
            </a:r>
            <a:r>
              <a:rPr lang="pt-PT" sz="1200" dirty="0"/>
              <a:t> </a:t>
            </a:r>
            <a:r>
              <a:rPr lang="pt-PT" sz="1200" dirty="0" err="1"/>
              <a:t>first</a:t>
            </a:r>
            <a:r>
              <a:rPr lang="pt-PT" sz="1200" dirty="0"/>
              <a:t> </a:t>
            </a:r>
            <a:r>
              <a:rPr lang="pt-PT" sz="1200" dirty="0" err="1"/>
              <a:t>maturity</a:t>
            </a:r>
            <a:r>
              <a:rPr lang="pt-PT" sz="1200" dirty="0"/>
              <a:t> = 2 </a:t>
            </a:r>
            <a:r>
              <a:rPr lang="pt-PT" sz="1200" dirty="0" err="1"/>
              <a:t>years</a:t>
            </a:r>
            <a:endParaRPr lang="pt-PT" sz="1200" dirty="0"/>
          </a:p>
        </p:txBody>
      </p:sp>
      <p:cxnSp>
        <p:nvCxnSpPr>
          <p:cNvPr id="20" name="Conexão Reta Unidirecional 19">
            <a:extLst>
              <a:ext uri="{FF2B5EF4-FFF2-40B4-BE49-F238E27FC236}">
                <a16:creationId xmlns:a16="http://schemas.microsoft.com/office/drawing/2014/main" id="{475758E7-231C-E64F-A2A1-9D9C71A4B111}"/>
              </a:ext>
            </a:extLst>
          </p:cNvPr>
          <p:cNvCxnSpPr>
            <a:stCxn id="12" idx="3"/>
            <a:endCxn id="11" idx="1"/>
          </p:cNvCxnSpPr>
          <p:nvPr/>
        </p:nvCxnSpPr>
        <p:spPr>
          <a:xfrm>
            <a:off x="2222083" y="1823460"/>
            <a:ext cx="747638" cy="242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560353C-1FFD-844E-BABD-B6644A114493}"/>
              </a:ext>
            </a:extLst>
          </p:cNvPr>
          <p:cNvSpPr txBox="1"/>
          <p:nvPr/>
        </p:nvSpPr>
        <p:spPr>
          <a:xfrm>
            <a:off x="2243818" y="1886919"/>
            <a:ext cx="70416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8-9 </a:t>
            </a:r>
            <a:r>
              <a:rPr lang="pt-PT" sz="1400" dirty="0" err="1"/>
              <a:t>hpf</a:t>
            </a:r>
            <a:endParaRPr lang="pt-PT" sz="1400" dirty="0"/>
          </a:p>
        </p:txBody>
      </p:sp>
      <p:cxnSp>
        <p:nvCxnSpPr>
          <p:cNvPr id="22" name="Conexão Reta Unidirecional 21">
            <a:extLst>
              <a:ext uri="{FF2B5EF4-FFF2-40B4-BE49-F238E27FC236}">
                <a16:creationId xmlns:a16="http://schemas.microsoft.com/office/drawing/2014/main" id="{36D93A11-3BBF-8E44-B151-A9A31F84E80B}"/>
              </a:ext>
            </a:extLst>
          </p:cNvPr>
          <p:cNvCxnSpPr>
            <a:cxnSpLocks/>
            <a:stCxn id="11" idx="3"/>
            <a:endCxn id="14" idx="1"/>
          </p:cNvCxnSpPr>
          <p:nvPr/>
        </p:nvCxnSpPr>
        <p:spPr>
          <a:xfrm>
            <a:off x="4926317" y="1825886"/>
            <a:ext cx="1058652" cy="1464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23AB7CF-C8E4-7B43-B260-FCA008F30C3D}"/>
              </a:ext>
            </a:extLst>
          </p:cNvPr>
          <p:cNvSpPr txBox="1"/>
          <p:nvPr/>
        </p:nvSpPr>
        <p:spPr>
          <a:xfrm>
            <a:off x="4998150" y="1913465"/>
            <a:ext cx="8869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36-41 </a:t>
            </a:r>
            <a:r>
              <a:rPr lang="pt-PT" sz="1400" dirty="0" err="1"/>
              <a:t>hpf</a:t>
            </a:r>
            <a:endParaRPr lang="pt-PT" sz="1400" dirty="0"/>
          </a:p>
        </p:txBody>
      </p:sp>
      <p:sp>
        <p:nvSpPr>
          <p:cNvPr id="40" name="Chaveta à Esquerda 39">
            <a:extLst>
              <a:ext uri="{FF2B5EF4-FFF2-40B4-BE49-F238E27FC236}">
                <a16:creationId xmlns:a16="http://schemas.microsoft.com/office/drawing/2014/main" id="{7E526246-0D96-C14F-9C11-24C23D489E21}"/>
              </a:ext>
            </a:extLst>
          </p:cNvPr>
          <p:cNvSpPr/>
          <p:nvPr/>
        </p:nvSpPr>
        <p:spPr>
          <a:xfrm rot="16200000">
            <a:off x="7709697" y="993880"/>
            <a:ext cx="243960" cy="3881838"/>
          </a:xfrm>
          <a:prstGeom prst="leftBrace">
            <a:avLst>
              <a:gd name="adj1" fmla="val 8333"/>
              <a:gd name="adj2" fmla="val 503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2" name="Conexão Reta Unidirecional 41">
            <a:extLst>
              <a:ext uri="{FF2B5EF4-FFF2-40B4-BE49-F238E27FC236}">
                <a16:creationId xmlns:a16="http://schemas.microsoft.com/office/drawing/2014/main" id="{36BBC8BD-894E-9849-AC65-69D797F718E9}"/>
              </a:ext>
            </a:extLst>
          </p:cNvPr>
          <p:cNvCxnSpPr>
            <a:cxnSpLocks/>
          </p:cNvCxnSpPr>
          <p:nvPr/>
        </p:nvCxnSpPr>
        <p:spPr>
          <a:xfrm>
            <a:off x="7835430" y="3116941"/>
            <a:ext cx="0" cy="504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xão Reta Unidirecional 44">
            <a:extLst>
              <a:ext uri="{FF2B5EF4-FFF2-40B4-BE49-F238E27FC236}">
                <a16:creationId xmlns:a16="http://schemas.microsoft.com/office/drawing/2014/main" id="{A8EA8B94-FADB-F748-9EB9-C0BD43C8CE70}"/>
              </a:ext>
            </a:extLst>
          </p:cNvPr>
          <p:cNvCxnSpPr/>
          <p:nvPr/>
        </p:nvCxnSpPr>
        <p:spPr>
          <a:xfrm flipH="1">
            <a:off x="5619209" y="3991267"/>
            <a:ext cx="1279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xão Reta Unidirecional 45">
            <a:extLst>
              <a:ext uri="{FF2B5EF4-FFF2-40B4-BE49-F238E27FC236}">
                <a16:creationId xmlns:a16="http://schemas.microsoft.com/office/drawing/2014/main" id="{FFE30E5C-4456-034E-B292-3B41B740BFD7}"/>
              </a:ext>
            </a:extLst>
          </p:cNvPr>
          <p:cNvCxnSpPr/>
          <p:nvPr/>
        </p:nvCxnSpPr>
        <p:spPr>
          <a:xfrm flipH="1">
            <a:off x="2595901" y="3991267"/>
            <a:ext cx="1279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xão Reta Unidirecional 47">
            <a:extLst>
              <a:ext uri="{FF2B5EF4-FFF2-40B4-BE49-F238E27FC236}">
                <a16:creationId xmlns:a16="http://schemas.microsoft.com/office/drawing/2014/main" id="{AF9D8F79-A56F-4548-B87C-3BE8A1D036EB}"/>
              </a:ext>
            </a:extLst>
          </p:cNvPr>
          <p:cNvCxnSpPr>
            <a:cxnSpLocks/>
            <a:stCxn id="18" idx="0"/>
            <a:endCxn id="12" idx="2"/>
          </p:cNvCxnSpPr>
          <p:nvPr/>
        </p:nvCxnSpPr>
        <p:spPr>
          <a:xfrm flipH="1" flipV="1">
            <a:off x="1367569" y="2733157"/>
            <a:ext cx="10867" cy="888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tângulo 52">
            <a:extLst>
              <a:ext uri="{FF2B5EF4-FFF2-40B4-BE49-F238E27FC236}">
                <a16:creationId xmlns:a16="http://schemas.microsoft.com/office/drawing/2014/main" id="{22343EEE-CF11-3244-8882-7635FF1B323C}"/>
              </a:ext>
            </a:extLst>
          </p:cNvPr>
          <p:cNvSpPr/>
          <p:nvPr/>
        </p:nvSpPr>
        <p:spPr>
          <a:xfrm>
            <a:off x="4351383" y="2431742"/>
            <a:ext cx="5825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>
                <a:solidFill>
                  <a:schemeClr val="bg1"/>
                </a:solidFill>
              </a:rPr>
              <a:t>51 </a:t>
            </a:r>
            <a:r>
              <a:rPr lang="pt-PT" sz="1200" dirty="0" err="1">
                <a:solidFill>
                  <a:schemeClr val="bg1"/>
                </a:solidFill>
              </a:rPr>
              <a:t>hpf</a:t>
            </a:r>
            <a:endParaRPr lang="pt-PT" sz="1200" dirty="0">
              <a:solidFill>
                <a:schemeClr val="bg1"/>
              </a:solidFill>
            </a:endParaRP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A8397257-0562-1D49-8481-AEEAC77FE0EE}"/>
              </a:ext>
            </a:extLst>
          </p:cNvPr>
          <p:cNvSpPr/>
          <p:nvPr/>
        </p:nvSpPr>
        <p:spPr>
          <a:xfrm>
            <a:off x="7235007" y="2456158"/>
            <a:ext cx="5825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>
                <a:solidFill>
                  <a:schemeClr val="bg1"/>
                </a:solidFill>
              </a:rPr>
              <a:t>54 </a:t>
            </a:r>
            <a:r>
              <a:rPr lang="pt-PT" sz="1200" dirty="0" err="1">
                <a:solidFill>
                  <a:schemeClr val="bg1"/>
                </a:solidFill>
              </a:rPr>
              <a:t>hpf</a:t>
            </a:r>
            <a:endParaRPr lang="pt-PT" sz="1200" dirty="0">
              <a:solidFill>
                <a:schemeClr val="bg1"/>
              </a:solidFill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FF9F009D-5BBD-3E44-A889-7D74C7CE0749}"/>
              </a:ext>
            </a:extLst>
          </p:cNvPr>
          <p:cNvSpPr/>
          <p:nvPr/>
        </p:nvSpPr>
        <p:spPr>
          <a:xfrm>
            <a:off x="9194218" y="2674318"/>
            <a:ext cx="6610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/>
              <a:t>147 </a:t>
            </a:r>
            <a:r>
              <a:rPr lang="pt-PT" sz="1200" dirty="0" err="1"/>
              <a:t>hpf</a:t>
            </a:r>
            <a:endParaRPr lang="pt-PT" sz="1200" dirty="0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1F12E2A8-FF04-3640-9120-79EC63F733C1}"/>
              </a:ext>
            </a:extLst>
          </p:cNvPr>
          <p:cNvSpPr txBox="1"/>
          <p:nvPr/>
        </p:nvSpPr>
        <p:spPr>
          <a:xfrm>
            <a:off x="7831677" y="3163923"/>
            <a:ext cx="7410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170 </a:t>
            </a:r>
            <a:r>
              <a:rPr lang="pt-PT" sz="1400" dirty="0" err="1"/>
              <a:t>hpf</a:t>
            </a:r>
            <a:endParaRPr lang="pt-PT" sz="1400" dirty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BC54A8AC-40B7-8B4B-82A6-F7E7E948915B}"/>
              </a:ext>
            </a:extLst>
          </p:cNvPr>
          <p:cNvSpPr/>
          <p:nvPr/>
        </p:nvSpPr>
        <p:spPr>
          <a:xfrm>
            <a:off x="4618553" y="5710979"/>
            <a:ext cx="1674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dirty="0">
                <a:latin typeface="Times" pitchFamily="2" charset="0"/>
              </a:rPr>
              <a:t>1–5 </a:t>
            </a:r>
            <a:r>
              <a:rPr lang="pt-PT" sz="1200" dirty="0" err="1">
                <a:latin typeface="Times" pitchFamily="2" charset="0"/>
              </a:rPr>
              <a:t>days</a:t>
            </a:r>
            <a:r>
              <a:rPr lang="pt-PT" sz="1200" dirty="0">
                <a:latin typeface="Times" pitchFamily="2" charset="0"/>
              </a:rPr>
              <a:t> </a:t>
            </a:r>
            <a:r>
              <a:rPr lang="pt-PT" sz="1200" dirty="0" err="1">
                <a:latin typeface="Times" pitchFamily="2" charset="0"/>
              </a:rPr>
              <a:t>after</a:t>
            </a:r>
            <a:endParaRPr lang="pt-PT" sz="1200" dirty="0">
              <a:latin typeface="Times" pitchFamily="2" charset="0"/>
            </a:endParaRPr>
          </a:p>
          <a:p>
            <a:pPr algn="ctr"/>
            <a:r>
              <a:rPr lang="pt-PT" sz="1200" dirty="0" err="1">
                <a:latin typeface="Times" pitchFamily="2" charset="0"/>
              </a:rPr>
              <a:t>metamorphosis</a:t>
            </a:r>
            <a:endParaRPr lang="pt-PT" sz="1400" dirty="0">
              <a:latin typeface="Times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17476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241</TotalTime>
  <Words>155</Words>
  <Application>Microsoft Macintosh PowerPoint</Application>
  <PresentationFormat>Personalizados</PresentationFormat>
  <Paragraphs>39</Paragraphs>
  <Slides>1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Joana Patrícia Reis Vasconcelos</dc:creator>
  <cp:lastModifiedBy>Joana Patrícia Reis Vasconcelos</cp:lastModifiedBy>
  <cp:revision>21</cp:revision>
  <dcterms:created xsi:type="dcterms:W3CDTF">2019-08-07T15:15:47Z</dcterms:created>
  <dcterms:modified xsi:type="dcterms:W3CDTF">2019-08-07T19:17:04Z</dcterms:modified>
</cp:coreProperties>
</file>

<file path=docProps/thumbnail.jpeg>
</file>